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  <p:sldMasterId id="2147483700" r:id="rId2"/>
  </p:sldMasterIdLst>
  <p:notesMasterIdLst>
    <p:notesMasterId r:id="rId23"/>
  </p:notesMasterIdLst>
  <p:sldIdLst>
    <p:sldId id="398" r:id="rId3"/>
    <p:sldId id="458" r:id="rId4"/>
    <p:sldId id="461" r:id="rId5"/>
    <p:sldId id="471" r:id="rId6"/>
    <p:sldId id="472" r:id="rId7"/>
    <p:sldId id="460" r:id="rId8"/>
    <p:sldId id="473" r:id="rId9"/>
    <p:sldId id="481" r:id="rId10"/>
    <p:sldId id="482" r:id="rId11"/>
    <p:sldId id="476" r:id="rId12"/>
    <p:sldId id="480" r:id="rId13"/>
    <p:sldId id="479" r:id="rId14"/>
    <p:sldId id="478" r:id="rId15"/>
    <p:sldId id="477" r:id="rId16"/>
    <p:sldId id="475" r:id="rId17"/>
    <p:sldId id="474" r:id="rId18"/>
    <p:sldId id="462" r:id="rId19"/>
    <p:sldId id="463" r:id="rId20"/>
    <p:sldId id="467" r:id="rId21"/>
    <p:sldId id="3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65E1-218F-4FFB-9E73-8D27BD790A5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F089-B06C-42F4-92E1-B9C6DCEFF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3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7243-4708-49D9-A46E-54D8AB76E9D9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6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8AA8-AF29-45BF-A22E-711BBC9587FA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0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5283-2CAC-43B4-B9AE-D03DC30C2D58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2"/>
          <a:stretch/>
        </p:blipFill>
        <p:spPr>
          <a:xfrm>
            <a:off x="-1" y="5526070"/>
            <a:ext cx="9144000" cy="1341120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50101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00508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rgbClr val="004E88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rgbClr val="004E88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rgbClr val="004E88"/>
              </a:solidFill>
              <a:effectLst/>
              <a:latin typeface="Arial Narrow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43385" y="864000"/>
            <a:ext cx="8857230" cy="0"/>
          </a:xfrm>
          <a:prstGeom prst="line">
            <a:avLst/>
          </a:prstGeom>
          <a:ln>
            <a:solidFill>
              <a:srgbClr val="006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7243-4708-49D9-A46E-54D8AB76E9D9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65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5774-2DD8-4DFE-A69E-29944A941E9B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87FB-A5FB-46CB-A8A9-B1EC5F7996A1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22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D580-26A0-4608-B3F0-E7E7FCE34A92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27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D875-FD87-4A9F-9086-E98B193BEDAE}" type="datetime1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74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5704-53A8-4837-A138-60F73C6BC32A}" type="datetime1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3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1CE7-5B9D-4AF6-BA18-389737DEFFD8}" type="datetime1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6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5774-2DD8-4DFE-A69E-29944A941E9B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C479-1A71-4BC8-A31D-D5CFBBF6A5A2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81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C115-9964-4502-B050-3509C1B85210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93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8AA8-AF29-45BF-A22E-711BBC9587FA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4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5283-2CAC-43B4-B9AE-D03DC30C2D58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3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87FB-A5FB-46CB-A8A9-B1EC5F7996A1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D580-26A0-4608-B3F0-E7E7FCE34A92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D875-FD87-4A9F-9086-E98B193BEDAE}" type="datetime1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6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5704-53A8-4837-A138-60F73C6BC32A}" type="datetime1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1CE7-5B9D-4AF6-BA18-389737DEFFD8}" type="datetime1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3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C479-1A71-4BC8-A31D-D5CFBBF6A5A2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5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C115-9964-4502-B050-3509C1B85210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4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4AA2-B419-4142-A48F-E505840FA975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4AA2-B419-4142-A48F-E505840FA975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7DB1-DD6A-481A-A1FF-4EE19E5A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0" y="2742788"/>
            <a:ext cx="3867665" cy="35651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063728" y="5356907"/>
            <a:ext cx="4080272" cy="1260028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Дулина Анастасия Викторовна,</a:t>
            </a:r>
          </a:p>
          <a:p>
            <a:pPr marL="114300" indent="0" fontAlgn="auto">
              <a:spcAft>
                <a:spcPts val="0"/>
              </a:spcAft>
              <a:buClr>
                <a:srgbClr val="4F81BD"/>
              </a:buClr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Зав. кафедрой социально-правовых дисциплин, кандидат юридических наук, доцент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812360" y="6307900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2021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9720" y="1068101"/>
            <a:ext cx="8496300" cy="14811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Инструменты визуализации в работе налоговых органов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659" y="188640"/>
            <a:ext cx="794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Приволжский институт повышения квалификации ФНС России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49111" b="13479"/>
          <a:stretch/>
        </p:blipFill>
        <p:spPr>
          <a:xfrm>
            <a:off x="5436096" y="548681"/>
            <a:ext cx="3707904" cy="4320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00004" y="3720964"/>
            <a:ext cx="4572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верный признак истины - это простота и ясность.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Л.Н. Толстой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8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5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647364" y="5325625"/>
            <a:ext cx="1398962" cy="67187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ф/л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4"/>
            <a:endCxn id="8" idx="0"/>
          </p:cNvCxnSpPr>
          <p:nvPr/>
        </p:nvCxnSpPr>
        <p:spPr>
          <a:xfrm>
            <a:off x="6636176" y="4435741"/>
            <a:ext cx="1710669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1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647364" y="5325625"/>
            <a:ext cx="1398962" cy="67187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ф/л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52762" y="3657411"/>
            <a:ext cx="2295266" cy="77833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енежные средства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4"/>
            <a:endCxn id="8" idx="0"/>
          </p:cNvCxnSpPr>
          <p:nvPr/>
        </p:nvCxnSpPr>
        <p:spPr>
          <a:xfrm>
            <a:off x="6636176" y="4435741"/>
            <a:ext cx="1710669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" idx="3"/>
            <a:endCxn id="14" idx="0"/>
          </p:cNvCxnSpPr>
          <p:nvPr/>
        </p:nvCxnSpPr>
        <p:spPr>
          <a:xfrm flipH="1">
            <a:off x="3400395" y="3129905"/>
            <a:ext cx="172840" cy="527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1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647364" y="5325625"/>
            <a:ext cx="1398962" cy="67187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ф/л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52762" y="3657411"/>
            <a:ext cx="2295266" cy="77833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енежные средства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8277" y="2533739"/>
            <a:ext cx="2307325" cy="74413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праве собственности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4"/>
            <a:endCxn id="8" idx="0"/>
          </p:cNvCxnSpPr>
          <p:nvPr/>
        </p:nvCxnSpPr>
        <p:spPr>
          <a:xfrm>
            <a:off x="6636176" y="4435741"/>
            <a:ext cx="1710669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" idx="3"/>
            <a:endCxn id="14" idx="0"/>
          </p:cNvCxnSpPr>
          <p:nvPr/>
        </p:nvCxnSpPr>
        <p:spPr>
          <a:xfrm flipH="1">
            <a:off x="3400395" y="3129905"/>
            <a:ext cx="172840" cy="527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4" idx="1"/>
            <a:endCxn id="15" idx="5"/>
          </p:cNvCxnSpPr>
          <p:nvPr/>
        </p:nvCxnSpPr>
        <p:spPr>
          <a:xfrm flipH="1" flipV="1">
            <a:off x="2087702" y="3168900"/>
            <a:ext cx="501194" cy="6024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9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647364" y="5325625"/>
            <a:ext cx="1398962" cy="67187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ф/л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52762" y="3657411"/>
            <a:ext cx="2295266" cy="77833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енежные средства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8277" y="2533739"/>
            <a:ext cx="2307325" cy="74413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праве собственности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52817" y="3668003"/>
            <a:ext cx="1950799" cy="79562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хоз. ведении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4"/>
            <a:endCxn id="8" idx="0"/>
          </p:cNvCxnSpPr>
          <p:nvPr/>
        </p:nvCxnSpPr>
        <p:spPr>
          <a:xfrm>
            <a:off x="6636176" y="4435741"/>
            <a:ext cx="1710669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" idx="3"/>
            <a:endCxn id="14" idx="0"/>
          </p:cNvCxnSpPr>
          <p:nvPr/>
        </p:nvCxnSpPr>
        <p:spPr>
          <a:xfrm flipH="1">
            <a:off x="3400395" y="3129905"/>
            <a:ext cx="172840" cy="527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2"/>
            <a:endCxn id="16" idx="6"/>
          </p:cNvCxnSpPr>
          <p:nvPr/>
        </p:nvCxnSpPr>
        <p:spPr>
          <a:xfrm flipH="1">
            <a:off x="2103616" y="4046576"/>
            <a:ext cx="149146" cy="192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4" idx="1"/>
            <a:endCxn id="15" idx="5"/>
          </p:cNvCxnSpPr>
          <p:nvPr/>
        </p:nvCxnSpPr>
        <p:spPr>
          <a:xfrm flipH="1" flipV="1">
            <a:off x="2087702" y="3168900"/>
            <a:ext cx="501194" cy="6024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647364" y="5325625"/>
            <a:ext cx="1398962" cy="67187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ф/л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52762" y="3657411"/>
            <a:ext cx="2295266" cy="77833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енежные средства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8277" y="2533739"/>
            <a:ext cx="2307325" cy="74413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праве собственности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52817" y="3668003"/>
            <a:ext cx="1950799" cy="79562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хоз. ведении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861853" y="5035810"/>
            <a:ext cx="2428102" cy="99214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оперативном управлении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4"/>
            <a:endCxn id="8" idx="0"/>
          </p:cNvCxnSpPr>
          <p:nvPr/>
        </p:nvCxnSpPr>
        <p:spPr>
          <a:xfrm>
            <a:off x="6636176" y="4435741"/>
            <a:ext cx="1710669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3"/>
            <a:endCxn id="17" idx="0"/>
          </p:cNvCxnSpPr>
          <p:nvPr/>
        </p:nvCxnSpPr>
        <p:spPr>
          <a:xfrm flipH="1">
            <a:off x="2075904" y="4321757"/>
            <a:ext cx="512992" cy="7140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" idx="3"/>
            <a:endCxn id="14" idx="0"/>
          </p:cNvCxnSpPr>
          <p:nvPr/>
        </p:nvCxnSpPr>
        <p:spPr>
          <a:xfrm flipH="1">
            <a:off x="3400395" y="3129905"/>
            <a:ext cx="172840" cy="527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2"/>
            <a:endCxn id="16" idx="6"/>
          </p:cNvCxnSpPr>
          <p:nvPr/>
        </p:nvCxnSpPr>
        <p:spPr>
          <a:xfrm flipH="1">
            <a:off x="2103616" y="4046576"/>
            <a:ext cx="149146" cy="192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4" idx="1"/>
            <a:endCxn id="15" idx="5"/>
          </p:cNvCxnSpPr>
          <p:nvPr/>
        </p:nvCxnSpPr>
        <p:spPr>
          <a:xfrm flipH="1" flipV="1">
            <a:off x="2087702" y="3168900"/>
            <a:ext cx="501194" cy="6024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647364" y="5325625"/>
            <a:ext cx="1398962" cy="67187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ф/л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18965" y="5325625"/>
            <a:ext cx="2635459" cy="700909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организаций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52762" y="3657411"/>
            <a:ext cx="2295266" cy="77833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енежные средства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8277" y="2533739"/>
            <a:ext cx="2307325" cy="74413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праве собственности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52817" y="3668003"/>
            <a:ext cx="1950799" cy="79562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хоз</a:t>
            </a:r>
            <a:r>
              <a:rPr lang="ru-RU" dirty="0" smtClean="0"/>
              <a:t>. </a:t>
            </a:r>
            <a:r>
              <a:rPr lang="ru-RU" dirty="0" smtClean="0"/>
              <a:t>ведении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861853" y="5035810"/>
            <a:ext cx="2428102" cy="99214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оперативном управлении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31069" y="1211891"/>
            <a:ext cx="4111412" cy="83109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целях финансирования деятельности государства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4"/>
            <a:endCxn id="10" idx="0"/>
          </p:cNvCxnSpPr>
          <p:nvPr/>
        </p:nvCxnSpPr>
        <p:spPr>
          <a:xfrm flipH="1">
            <a:off x="5936695" y="4435741"/>
            <a:ext cx="699481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8" idx="4"/>
            <a:endCxn id="2" idx="1"/>
          </p:cNvCxnSpPr>
          <p:nvPr/>
        </p:nvCxnSpPr>
        <p:spPr>
          <a:xfrm>
            <a:off x="2286775" y="2042984"/>
            <a:ext cx="1286460" cy="3724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4"/>
            <a:endCxn id="8" idx="0"/>
          </p:cNvCxnSpPr>
          <p:nvPr/>
        </p:nvCxnSpPr>
        <p:spPr>
          <a:xfrm>
            <a:off x="6636176" y="4435741"/>
            <a:ext cx="1710669" cy="889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3"/>
            <a:endCxn id="17" idx="0"/>
          </p:cNvCxnSpPr>
          <p:nvPr/>
        </p:nvCxnSpPr>
        <p:spPr>
          <a:xfrm flipH="1">
            <a:off x="2075904" y="4321757"/>
            <a:ext cx="512992" cy="7140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" idx="3"/>
            <a:endCxn id="14" idx="0"/>
          </p:cNvCxnSpPr>
          <p:nvPr/>
        </p:nvCxnSpPr>
        <p:spPr>
          <a:xfrm flipH="1">
            <a:off x="3400395" y="3129905"/>
            <a:ext cx="172840" cy="527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2"/>
            <a:endCxn id="16" idx="6"/>
          </p:cNvCxnSpPr>
          <p:nvPr/>
        </p:nvCxnSpPr>
        <p:spPr>
          <a:xfrm flipH="1">
            <a:off x="2103616" y="4046576"/>
            <a:ext cx="149146" cy="192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4" idx="1"/>
            <a:endCxn id="15" idx="5"/>
          </p:cNvCxnSpPr>
          <p:nvPr/>
        </p:nvCxnSpPr>
        <p:spPr>
          <a:xfrm flipH="1" flipV="1">
            <a:off x="2087702" y="3168900"/>
            <a:ext cx="501194" cy="6024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17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8370" y="211417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Графические элементы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spb.hse.ru/data/2014/01/24/1325482271/%D0%A4%D0%B0%D1%81%D0%B8%D0%BB%D0%B8%D1%82%D0%B0%D1%86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1" y="5740713"/>
            <a:ext cx="1213409" cy="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" y="1346886"/>
            <a:ext cx="8513805" cy="463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²Ðº"/>
          <p:cNvSpPr>
            <a:spLocks noChangeAspect="1" noChangeArrowheads="1"/>
          </p:cNvSpPr>
          <p:nvPr/>
        </p:nvSpPr>
        <p:spPr bwMode="auto">
          <a:xfrm>
            <a:off x="155574" y="-144463"/>
            <a:ext cx="1680121" cy="16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2914" y="213337"/>
            <a:ext cx="7672140" cy="643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Создание </a:t>
            </a: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образов 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spb.hse.ru/data/2014/01/24/1325482271/%D0%A4%D0%B0%D1%81%D0%B8%D0%BB%D0%B8%D1%82%D0%B0%D1%86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1" y="5740713"/>
            <a:ext cx="1213409" cy="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1632369"/>
            <a:ext cx="8068962" cy="3027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7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65871" y="2224216"/>
            <a:ext cx="5313405" cy="4213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64530" y="464062"/>
            <a:ext cx="9974205" cy="64633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rgbClr val="00B050"/>
                </a:solidFill>
                <a:latin typeface="Georgia" pitchFamily="18" charset="0"/>
                <a:ea typeface="+mj-ea"/>
                <a:cs typeface="+mj-cs"/>
              </a:rPr>
              <a:t>Когда не знаете, что делать</a:t>
            </a:r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  <a:ea typeface="+mj-ea"/>
                <a:cs typeface="+mj-cs"/>
              </a:rPr>
              <a:t>,</a:t>
            </a:r>
          </a:p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  <a:ea typeface="+mj-ea"/>
                <a:cs typeface="+mj-cs"/>
              </a:rPr>
              <a:t>– </a:t>
            </a:r>
            <a:r>
              <a:rPr lang="ru-RU" sz="3600" b="1" dirty="0">
                <a:solidFill>
                  <a:srgbClr val="00B050"/>
                </a:solidFill>
                <a:latin typeface="Georgia" pitchFamily="18" charset="0"/>
                <a:ea typeface="+mj-ea"/>
                <a:cs typeface="+mj-cs"/>
              </a:rPr>
              <a:t>рисуйте! </a:t>
            </a:r>
          </a:p>
        </p:txBody>
      </p:sp>
    </p:spTree>
    <p:extLst>
      <p:ext uri="{BB962C8B-B14F-4D97-AF65-F5344CB8AC3E}">
        <p14:creationId xmlns:p14="http://schemas.microsoft.com/office/powerpoint/2010/main" val="2118192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²Ðº"/>
          <p:cNvSpPr>
            <a:spLocks noChangeAspect="1" noChangeArrowheads="1"/>
          </p:cNvSpPr>
          <p:nvPr/>
        </p:nvSpPr>
        <p:spPr bwMode="auto">
          <a:xfrm>
            <a:off x="155574" y="-144463"/>
            <a:ext cx="1680121" cy="16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3626" y="12622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Алгоритм ОВОД – повторное чтение с разными целями </a:t>
            </a:r>
          </a:p>
          <a:p>
            <a:pPr marL="0" indent="0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Назван </a:t>
            </a:r>
            <a:r>
              <a:rPr lang="ru-RU" dirty="0">
                <a:latin typeface="Georgia" panose="02040502050405020303" pitchFamily="18" charset="0"/>
              </a:rPr>
              <a:t>алгоритм по первым буквам четырёх ступеней этого метода –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О</a:t>
            </a:r>
            <a:r>
              <a:rPr lang="ru-RU" dirty="0" smtClean="0">
                <a:latin typeface="Georgia" panose="02040502050405020303" pitchFamily="18" charset="0"/>
              </a:rPr>
              <a:t>сновные мысли,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В</a:t>
            </a:r>
            <a:r>
              <a:rPr lang="ru-RU" dirty="0" smtClean="0">
                <a:latin typeface="Georgia" panose="02040502050405020303" pitchFamily="18" charset="0"/>
              </a:rPr>
              <a:t>нимательное чтение,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О</a:t>
            </a:r>
            <a:r>
              <a:rPr lang="ru-RU" dirty="0" smtClean="0">
                <a:latin typeface="Georgia" panose="02040502050405020303" pitchFamily="18" charset="0"/>
              </a:rPr>
              <a:t>бзор,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Д</a:t>
            </a:r>
            <a:r>
              <a:rPr lang="ru-RU" dirty="0" smtClean="0">
                <a:latin typeface="Georgia" panose="02040502050405020303" pitchFamily="18" charset="0"/>
              </a:rPr>
              <a:t>оводка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Работа с информацией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spb.hse.ru/data/2014/01/24/1325482271/%D0%A4%D0%B0%D1%81%D0%B8%D0%BB%D0%B8%D1%82%D0%B0%D1%86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1" y="5740713"/>
            <a:ext cx="1213409" cy="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941168"/>
            <a:ext cx="8363272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8550"/>
            <a:ext cx="4896680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8"/>
          <a:stretch/>
        </p:blipFill>
        <p:spPr bwMode="auto">
          <a:xfrm>
            <a:off x="716692" y="1606378"/>
            <a:ext cx="8007178" cy="4992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spb.hse.ru/data/2014/01/24/1325482271/%D0%A4%D0%B0%D1%81%D0%B8%D0%BB%D0%B8%D1%82%D0%B0%D1%86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1" y="5740713"/>
            <a:ext cx="1213409" cy="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5795" y="170219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Статья 4.5 КоАП РФ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5795" y="170219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Создание структуры текста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3"/>
          <a:stretch/>
        </p:blipFill>
        <p:spPr bwMode="auto">
          <a:xfrm>
            <a:off x="778476" y="1248033"/>
            <a:ext cx="7772400" cy="4707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s://spb.hse.ru/data/2014/01/24/1325482271/%D0%A4%D0%B0%D1%81%D0%B8%D0%BB%D0%B8%D1%82%D0%B0%D1%86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1" y="5740713"/>
            <a:ext cx="1213409" cy="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5795" y="170219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Методика пиктограмм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465"/>
            <a:ext cx="8266670" cy="512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s://spb.hse.ru/data/2014/01/24/1325482271/%D0%A4%D0%B0%D1%81%D0%B8%D0%BB%D0%B8%D1%82%D0%B0%D1%86%D0%B8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1" y="5740713"/>
            <a:ext cx="1213409" cy="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7716" y="73932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Интеллект-карты (карты памяти, карты ума, образные карты) </a:t>
            </a:r>
            <a:r>
              <a:rPr lang="ru-RU" b="1" dirty="0" smtClean="0">
                <a:latin typeface="Georgia" panose="02040502050405020303" pitchFamily="18" charset="0"/>
              </a:rPr>
              <a:t>– </a:t>
            </a:r>
            <a:r>
              <a:rPr lang="ru-RU" dirty="0" smtClean="0">
                <a:latin typeface="Georgia" panose="02040502050405020303" pitchFamily="18" charset="0"/>
              </a:rPr>
              <a:t>это </a:t>
            </a:r>
            <a:r>
              <a:rPr lang="ru-RU" dirty="0">
                <a:latin typeface="Georgia" panose="02040502050405020303" pitchFamily="18" charset="0"/>
              </a:rPr>
              <a:t>графический способ организации и хранения информации, позволяющий выделить главное с помощью ключевых слов и </a:t>
            </a:r>
            <a:r>
              <a:rPr lang="ru-RU" dirty="0" smtClean="0">
                <a:latin typeface="Georgia" panose="02040502050405020303" pitchFamily="18" charset="0"/>
              </a:rPr>
              <a:t>образов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Работа с информацией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Применение ИК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473" y="2771047"/>
            <a:ext cx="8178622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179512" y="116632"/>
            <a:ext cx="787147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5795" y="107528"/>
            <a:ext cx="8496300" cy="8082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02060"/>
                </a:solidFill>
                <a:latin typeface="Georgia" pitchFamily="18" charset="0"/>
              </a:rPr>
              <a:t>Интеллект-карта</a:t>
            </a:r>
            <a:endParaRPr lang="ru-RU" sz="3600" b="1" cap="none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04302" y="2267464"/>
            <a:ext cx="2519234" cy="1010412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5337171" y="3636554"/>
            <a:ext cx="2598009" cy="79918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16953" y="2412545"/>
            <a:ext cx="2660822" cy="84964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ндивидуально-безвозмездный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25988" y="908483"/>
            <a:ext cx="2242751" cy="100089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7"/>
            <a:endCxn id="13" idx="2"/>
          </p:cNvCxnSpPr>
          <p:nvPr/>
        </p:nvCxnSpPr>
        <p:spPr>
          <a:xfrm flipV="1">
            <a:off x="5354603" y="1408932"/>
            <a:ext cx="1171385" cy="1006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12" idx="2"/>
          </p:cNvCxnSpPr>
          <p:nvPr/>
        </p:nvCxnSpPr>
        <p:spPr>
          <a:xfrm>
            <a:off x="5723536" y="2772670"/>
            <a:ext cx="593417" cy="646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5"/>
            <a:endCxn id="11" idx="0"/>
          </p:cNvCxnSpPr>
          <p:nvPr/>
        </p:nvCxnSpPr>
        <p:spPr>
          <a:xfrm>
            <a:off x="5354603" y="3129905"/>
            <a:ext cx="1281573" cy="506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6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248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</vt:lpstr>
      <vt:lpstr>Georgia</vt:lpstr>
      <vt:lpstr>Microsoft Sans Serif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 Анастасия Викторовна</dc:creator>
  <cp:lastModifiedBy>Сидорова Анастасия Викторовна</cp:lastModifiedBy>
  <cp:revision>150</cp:revision>
  <dcterms:created xsi:type="dcterms:W3CDTF">2015-10-16T08:59:52Z</dcterms:created>
  <dcterms:modified xsi:type="dcterms:W3CDTF">2021-05-25T06:38:07Z</dcterms:modified>
</cp:coreProperties>
</file>