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4" r:id="rId5"/>
    <p:sldId id="265" r:id="rId6"/>
    <p:sldId id="259" r:id="rId7"/>
    <p:sldId id="260" r:id="rId8"/>
    <p:sldId id="261" r:id="rId9"/>
    <p:sldId id="262" r:id="rId10"/>
    <p:sldId id="258" r:id="rId11"/>
    <p:sldId id="263" r:id="rId12"/>
    <p:sldId id="35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никогда не слышал</c:v>
                </c:pt>
                <c:pt idx="1">
                  <c:v>название знакомое, но что это, точно не скажу</c:v>
                </c:pt>
                <c:pt idx="2">
                  <c:v>да,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B-416A-BD47-0C2ACEC1C2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никогда не слышал</c:v>
                </c:pt>
                <c:pt idx="1">
                  <c:v>название знакомое, но что это, точно не скажу</c:v>
                </c:pt>
                <c:pt idx="2">
                  <c:v>да, знаю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20.8</c:v>
                </c:pt>
                <c:pt idx="1">
                  <c:v>37.5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B-416A-BD47-0C2ACEC1C2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662912"/>
        <c:axId val="85262720"/>
      </c:barChart>
      <c:catAx>
        <c:axId val="846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262720"/>
        <c:crosses val="autoZero"/>
        <c:auto val="1"/>
        <c:lblAlgn val="ctr"/>
        <c:lblOffset val="100"/>
        <c:noMultiLvlLbl val="0"/>
      </c:catAx>
      <c:valAx>
        <c:axId val="852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%</a:t>
                </a:r>
              </a:p>
            </c:rich>
          </c:tx>
          <c:layout>
            <c:manualLayout>
              <c:xMode val="edge"/>
              <c:yMode val="edge"/>
              <c:x val="1.6203703703703703E-2"/>
              <c:y val="0.34187289088863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6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иногда</c:v>
                </c:pt>
                <c:pt idx="1">
                  <c:v>редко</c:v>
                </c:pt>
                <c:pt idx="2">
                  <c:v>часто</c:v>
                </c:pt>
                <c:pt idx="3">
                  <c:v>постоянно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12.5</c:v>
                </c:pt>
                <c:pt idx="1">
                  <c:v>43.8</c:v>
                </c:pt>
                <c:pt idx="2">
                  <c:v>31.2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5-418D-ACD9-F2470BA34B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иногда</c:v>
                </c:pt>
                <c:pt idx="1">
                  <c:v>редко</c:v>
                </c:pt>
                <c:pt idx="2">
                  <c:v>часто</c:v>
                </c:pt>
                <c:pt idx="3">
                  <c:v>постоянно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8.4</c:v>
                </c:pt>
                <c:pt idx="1">
                  <c:v>25</c:v>
                </c:pt>
                <c:pt idx="2">
                  <c:v>25</c:v>
                </c:pt>
                <c:pt idx="3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5-418D-ACD9-F2470BA34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313408"/>
        <c:axId val="85314944"/>
      </c:barChart>
      <c:catAx>
        <c:axId val="853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14944"/>
        <c:crosses val="autoZero"/>
        <c:auto val="1"/>
        <c:lblAlgn val="ctr"/>
        <c:lblOffset val="100"/>
        <c:noMultiLvlLbl val="0"/>
      </c:catAx>
      <c:valAx>
        <c:axId val="853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%</a:t>
                </a:r>
              </a:p>
            </c:rich>
          </c:tx>
          <c:layout>
            <c:manualLayout>
              <c:xMode val="edge"/>
              <c:yMode val="edge"/>
              <c:x val="9.6978674629618171E-3"/>
              <c:y val="0.34187280787944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пусть договариваются сами</c:v>
                </c:pt>
                <c:pt idx="1">
                  <c:v>Да, но в крайнем случае</c:v>
                </c:pt>
                <c:pt idx="2">
                  <c:v>Да, постоянно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87.5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D-4EAC-BED8-CED3FB4529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пусть договариваются сами</c:v>
                </c:pt>
                <c:pt idx="1">
                  <c:v>Да, но в крайнем случае</c:v>
                </c:pt>
                <c:pt idx="2">
                  <c:v>Да, постоянно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16.7</c:v>
                </c:pt>
                <c:pt idx="1">
                  <c:v>79.2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D-4EAC-BED8-CED3FB4529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391616"/>
        <c:axId val="85397504"/>
      </c:barChart>
      <c:catAx>
        <c:axId val="853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97504"/>
        <c:crosses val="autoZero"/>
        <c:auto val="1"/>
        <c:lblAlgn val="ctr"/>
        <c:lblOffset val="100"/>
        <c:noMultiLvlLbl val="0"/>
      </c:catAx>
      <c:valAx>
        <c:axId val="8539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%</a:t>
                </a:r>
              </a:p>
            </c:rich>
          </c:tx>
          <c:layout>
            <c:manualLayout>
              <c:xMode val="edge"/>
              <c:yMode val="edge"/>
              <c:x val="1.07821721525796E-2"/>
              <c:y val="0.34187292532756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9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80"/>
            <a:ext cx="12192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8934720" y="3717040"/>
            <a:ext cx="216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387" y="197943"/>
            <a:ext cx="1078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2758" y="6453420"/>
            <a:ext cx="23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800" dirty="0">
                <a:effectLst/>
              </a:rPr>
              <a:t>Нижний Новгород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15218" y="4221111"/>
            <a:ext cx="5719503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/>
              <a:t>ФИО, Должность, Кафедра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" y="71440"/>
            <a:ext cx="111704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174" y="1070794"/>
            <a:ext cx="11905653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80"/>
            <a:ext cx="12192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8934720" y="3717040"/>
            <a:ext cx="216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387" y="197943"/>
            <a:ext cx="1078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2758" y="6453420"/>
            <a:ext cx="23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800" dirty="0">
                <a:effectLst/>
              </a:rPr>
              <a:t>Нижний Новгород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15218" y="4221111"/>
            <a:ext cx="5719503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/>
              <a:t>ФИО, Должность, Кафедра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" y="71440"/>
            <a:ext cx="111704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174" y="1070794"/>
            <a:ext cx="11905653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84" y="692620"/>
            <a:ext cx="11712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84" y="1628750"/>
            <a:ext cx="11712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/>
        </p:nvSpPr>
        <p:spPr>
          <a:xfrm>
            <a:off x="0" y="0"/>
            <a:ext cx="12192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18" y="27787"/>
            <a:ext cx="1113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0721" y="6156098"/>
            <a:ext cx="81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z="1800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sz="1800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" y="12398"/>
            <a:ext cx="335211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10"/>
            <a:ext cx="12192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184" y="692620"/>
            <a:ext cx="11712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184" y="1628750"/>
            <a:ext cx="11712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280721" y="6156098"/>
            <a:ext cx="81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z="1800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sz="1800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0" y="0"/>
            <a:ext cx="12192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218" y="27787"/>
            <a:ext cx="1113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" y="12398"/>
            <a:ext cx="335211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2758" y="6608482"/>
            <a:ext cx="234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200" dirty="0">
                <a:effectLst/>
              </a:rPr>
              <a:t>Нижний Новгород</a:t>
            </a:r>
          </a:p>
        </p:txBody>
      </p:sp>
    </p:spTree>
    <p:extLst>
      <p:ext uri="{BB962C8B-B14F-4D97-AF65-F5344CB8AC3E}">
        <p14:creationId xmlns:p14="http://schemas.microsoft.com/office/powerpoint/2010/main" val="25830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0721" y="6156098"/>
            <a:ext cx="81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z="1800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sz="1800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184" y="692620"/>
            <a:ext cx="11712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184" y="1628750"/>
            <a:ext cx="11712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8934720" y="3861060"/>
            <a:ext cx="2160000" cy="2160000"/>
          </a:xfrm>
          <a:ln>
            <a:noFill/>
          </a:ln>
          <a:effectLst>
            <a:outerShdw blurRad="254000" dist="38100" dir="2700000" sx="99000" sy="99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</a:lstStyle>
          <a:p>
            <a:r>
              <a:rPr lang="ru-RU" dirty="0"/>
              <a:t>ФОТО здесь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434060"/>
            <a:ext cx="10058400" cy="3075090"/>
          </a:xfrm>
        </p:spPr>
        <p:txBody>
          <a:bodyPr anchor="t">
            <a:noAutofit/>
          </a:bodyPr>
          <a:lstStyle>
            <a:lvl1pPr>
              <a:defRPr sz="50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254000" dist="38100" dir="2700000" sx="99000" sy="99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15218" y="4437376"/>
            <a:ext cx="576156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948"/>
                </a:solidFill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/>
              <a:t>ФИО, Должность, Кафедра</a:t>
            </a:r>
          </a:p>
        </p:txBody>
      </p:sp>
    </p:spTree>
    <p:extLst>
      <p:ext uri="{BB962C8B-B14F-4D97-AF65-F5344CB8AC3E}">
        <p14:creationId xmlns:p14="http://schemas.microsoft.com/office/powerpoint/2010/main" val="34999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79718" y="6156325"/>
            <a:ext cx="8170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75270FF8-31BD-4D8F-BA79-97203788178E}" type="slidenum">
              <a:rPr lang="ru-RU" sz="1800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>
                <a:defRPr/>
              </a:pPr>
              <a:t>‹#›</a:t>
            </a:fld>
            <a:endParaRPr lang="ru-RU" sz="180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184" y="692620"/>
            <a:ext cx="11712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184" y="1628750"/>
            <a:ext cx="11712000" cy="3888540"/>
          </a:xfrm>
        </p:spPr>
        <p:txBody>
          <a:bodyPr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555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F26A3-0F7D-449F-B478-82E235AF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BD5C90-D4C3-45E5-A836-984F203DC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43AE7-832C-4ABF-A05A-136BA64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E2B-544B-4B5B-AD52-A852E6972E0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7F483-FAE0-42C1-B06C-C2B18088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37CC-BC3F-445D-B14C-9A74A7A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3144-3516-4B0D-B4C2-EEF03E0C7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00" y="908650"/>
            <a:ext cx="11712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00" y="2276840"/>
            <a:ext cx="11712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C2F5E2B-544B-4B5B-AD52-A852E6972E0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223144-3516-4B0D-B4C2-EEF03E0C7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1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3E012366-A1A3-4988-B4A1-24DDE8A1F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BBBF88-BA83-48A4-9C3C-200D2B2A6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Воронина Надежда Александровна</a:t>
            </a:r>
            <a:r>
              <a:rPr lang="ru-RU" dirty="0"/>
              <a:t>, </a:t>
            </a:r>
          </a:p>
          <a:p>
            <a:r>
              <a:rPr lang="ru-RU" dirty="0"/>
              <a:t>кандидат психологических наук, доцент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21BD6CB-3749-4BC3-B197-4955C293E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42" y="1498633"/>
            <a:ext cx="11905653" cy="3150150"/>
          </a:xfrm>
        </p:spPr>
        <p:txBody>
          <a:bodyPr/>
          <a:lstStyle/>
          <a:p>
            <a:r>
              <a:rPr lang="ru-RU" dirty="0"/>
              <a:t>Медиативная компетентность руководителя в структуре управленческой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6292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88BCA-4A54-4C3D-ACC6-C74206C9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Медиативная компетентность –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BA976-86A8-43EB-A03C-4778A22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/>
              <a:t>это комплекс знаний и навыков </a:t>
            </a:r>
          </a:p>
          <a:p>
            <a:pPr marL="0" indent="0" algn="ctr">
              <a:buNone/>
            </a:pPr>
            <a:r>
              <a:rPr lang="ru-RU" sz="3200" dirty="0"/>
              <a:t>для организации переговоров сторон </a:t>
            </a:r>
          </a:p>
          <a:p>
            <a:pPr marL="0" indent="0" algn="ctr">
              <a:buNone/>
            </a:pPr>
            <a:r>
              <a:rPr lang="ru-RU" sz="3200" dirty="0"/>
              <a:t>с целью взаимоприемлемого разрешения спора (ситуации).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12079-8D5B-432C-A5CF-E2551104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18" y="3722614"/>
            <a:ext cx="4180514" cy="31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FC8D2-4FEB-4E69-AD97-D6DB59D6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8D52D-591D-41BE-B7FF-31BE90F9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В современных условиях руководитель нуждается в специальном обучении для овладения технологиями медиативного подхода, развития медиативную компетентность.</a:t>
            </a:r>
          </a:p>
          <a:p>
            <a:pPr marL="0" indent="0">
              <a:buNone/>
            </a:pPr>
            <a:r>
              <a:rPr lang="ru-RU" dirty="0"/>
              <a:t>2.	Применение медиативного подхода в управлении коллективом позволит решать вопросы своевременного и конструктивного разрешения конфликтов и их профилактики.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D5656-9217-4335-A804-CD7E5B0E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10" y="4522576"/>
            <a:ext cx="3736677" cy="23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084764"/>
            <a:ext cx="91440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>
                <a:solidFill>
                  <a:srgbClr val="004F8A"/>
                </a:solidFill>
              </a:rPr>
              <a:t>Спасибо за внимание!</a:t>
            </a: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88913"/>
            <a:ext cx="4895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797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98BE-CEA7-488B-ABD1-D12F9896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4" y="692619"/>
            <a:ext cx="11712000" cy="1966691"/>
          </a:xfrm>
        </p:spPr>
        <p:txBody>
          <a:bodyPr>
            <a:normAutofit/>
          </a:bodyPr>
          <a:lstStyle/>
          <a:p>
            <a:r>
              <a:rPr lang="ru-RU" dirty="0"/>
              <a:t>Для достижения успеха подразделения руководитель должен уметь </a:t>
            </a:r>
            <a:br>
              <a:rPr lang="ru-RU" dirty="0"/>
            </a:br>
            <a:r>
              <a:rPr lang="ru-RU" dirty="0"/>
              <a:t>управлять конфликтами между подчиненными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CDFF27-9763-4654-AE8F-6728B9507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107" y="3995339"/>
            <a:ext cx="6597786" cy="27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6C0F8D-DA5F-4002-BC19-C0E25B7B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Медиация -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48BD4E8-E85F-460C-A841-F6A2F718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это «способ урегулирования споров при содействии медиатора </a:t>
            </a:r>
          </a:p>
          <a:p>
            <a:pPr marL="0" indent="0" algn="ctr">
              <a:buNone/>
            </a:pPr>
            <a:r>
              <a:rPr lang="ru-RU" dirty="0"/>
              <a:t>на основе добровольного согласия сторон</a:t>
            </a:r>
          </a:p>
          <a:p>
            <a:pPr marL="0" indent="0" algn="ctr">
              <a:buNone/>
            </a:pPr>
            <a:r>
              <a:rPr lang="ru-RU" dirty="0"/>
              <a:t> в целях достижения ими взаимоприемлемого решения» 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400" dirty="0"/>
              <a:t>Федеральный закон от 27 июля 2010г. №193-ФЗ «Об альтернативной процедуре урегулирования споров с участием посредника (процедуре медиации)»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30D6AC-5DFA-4199-AD74-48B08EB8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500" y="4580273"/>
            <a:ext cx="3416591" cy="22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2C4C6-350C-4E26-8DA3-11615A64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Медиативный подход –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6AF75-DF61-4F30-9439-9E59C792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это технология, позволяющая </a:t>
            </a:r>
          </a:p>
          <a:p>
            <a:pPr marL="0" indent="0" algn="ctr">
              <a:buNone/>
            </a:pPr>
            <a:r>
              <a:rPr lang="ru-RU" dirty="0"/>
              <a:t>выстраивать взаимодействие на принципах медиации и </a:t>
            </a:r>
          </a:p>
          <a:p>
            <a:pPr marL="0" indent="0" algn="ctr">
              <a:buNone/>
            </a:pPr>
            <a:r>
              <a:rPr lang="ru-RU" dirty="0"/>
              <a:t>применять ее как способ коммуникации для предотвращения и/или урегулирования конфликтов.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3B1F3E-1476-467E-9CAA-176A3E2D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748" y="4140070"/>
            <a:ext cx="4120252" cy="25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889F0-E80E-428E-9015-08953D79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Опытно-экспериментальная база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392D1-245C-4965-A25D-A768CCFB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Приволжский институт повышения квалификации ФНС России.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 исследовании приняли участие 80 человек. </a:t>
            </a:r>
          </a:p>
          <a:p>
            <a:pPr marL="0" indent="0" algn="ctr">
              <a:buNone/>
            </a:pPr>
            <a:r>
              <a:rPr lang="ru-RU" dirty="0"/>
              <a:t>Из них 32 начальника отдела и 48 сотрудников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04548-0C69-41F8-9AB4-21667314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012" y="4313962"/>
            <a:ext cx="3814194" cy="25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4F44-D3D2-4DE9-95A1-BB13D1C4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Знаете ли Вы, что такое медиация?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CF97C7-0D41-465D-BC5E-189EBBBE6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39247"/>
              </p:ext>
            </p:extLst>
          </p:nvPr>
        </p:nvGraphicFramePr>
        <p:xfrm>
          <a:off x="1216404" y="1895911"/>
          <a:ext cx="9748007" cy="43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6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CC7D-C717-42E6-9BC5-1C9F0210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частоты возникновения конфликтов в коллективе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ACB6E4-8239-40DA-B881-1F3FC7A95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65033"/>
              </p:ext>
            </p:extLst>
          </p:nvPr>
        </p:nvGraphicFramePr>
        <p:xfrm>
          <a:off x="242888" y="1628774"/>
          <a:ext cx="11712575" cy="453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4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4BBB1-6BE2-4431-B5CA-A8C42B7B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4" y="548600"/>
            <a:ext cx="11712000" cy="792110"/>
          </a:xfrm>
        </p:spPr>
        <p:txBody>
          <a:bodyPr>
            <a:noAutofit/>
          </a:bodyPr>
          <a:lstStyle/>
          <a:p>
            <a:r>
              <a:rPr lang="ru-RU" sz="3000" dirty="0"/>
              <a:t>Вмешивается ли руководитель в конфликт между подчиненными с целью его урегулирования?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DFA282-6585-48CF-8900-2FA4C6207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816707"/>
              </p:ext>
            </p:extLst>
          </p:nvPr>
        </p:nvGraphicFramePr>
        <p:xfrm>
          <a:off x="242888" y="1628775"/>
          <a:ext cx="11712575" cy="450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2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382C1-BB55-4BB3-9E51-53844F6A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4" y="692620"/>
            <a:ext cx="11712000" cy="1088054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урегулирования конфликта руководитель предлагает свое решение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C35E5E-FD74-4CEA-9720-EFF97BF54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111" y="3791725"/>
            <a:ext cx="4905315" cy="2571203"/>
          </a:xfrm>
          <a:prstGeom prst="rect">
            <a:avLst/>
          </a:prstGeom>
        </p:spPr>
      </p:pic>
      <p:sp>
        <p:nvSpPr>
          <p:cNvPr id="5" name="Взрыв: 14 точек 4">
            <a:extLst>
              <a:ext uri="{FF2B5EF4-FFF2-40B4-BE49-F238E27FC236}">
                <a16:creationId xmlns:a16="http://schemas.microsoft.com/office/drawing/2014/main" id="{956D06C2-1FEC-4AB2-AD6D-1A707651198E}"/>
              </a:ext>
            </a:extLst>
          </p:cNvPr>
          <p:cNvSpPr/>
          <p:nvPr/>
        </p:nvSpPr>
        <p:spPr>
          <a:xfrm>
            <a:off x="847023" y="2656573"/>
            <a:ext cx="3590223" cy="1809549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3AED3-7134-4C1F-B677-29EA57FF58CB}"/>
              </a:ext>
            </a:extLst>
          </p:cNvPr>
          <p:cNvSpPr txBox="1"/>
          <p:nvPr/>
        </p:nvSpPr>
        <p:spPr>
          <a:xfrm rot="20739224">
            <a:off x="1476844" y="3330514"/>
            <a:ext cx="222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компромиссное</a:t>
            </a:r>
          </a:p>
        </p:txBody>
      </p:sp>
      <p:sp>
        <p:nvSpPr>
          <p:cNvPr id="7" name="Взрыв: 14 точек 6">
            <a:extLst>
              <a:ext uri="{FF2B5EF4-FFF2-40B4-BE49-F238E27FC236}">
                <a16:creationId xmlns:a16="http://schemas.microsoft.com/office/drawing/2014/main" id="{E47F75B1-A54D-4F63-AF8A-6DBD3185796A}"/>
              </a:ext>
            </a:extLst>
          </p:cNvPr>
          <p:cNvSpPr/>
          <p:nvPr/>
        </p:nvSpPr>
        <p:spPr>
          <a:xfrm rot="1567343">
            <a:off x="8060031" y="3328737"/>
            <a:ext cx="3833273" cy="1916115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C1EC4-FBD1-470D-AD73-1EA5A33F3C61}"/>
              </a:ext>
            </a:extLst>
          </p:cNvPr>
          <p:cNvSpPr txBox="1"/>
          <p:nvPr/>
        </p:nvSpPr>
        <p:spPr>
          <a:xfrm rot="1089134">
            <a:off x="8422579" y="4055964"/>
            <a:ext cx="274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аргументированное</a:t>
            </a:r>
          </a:p>
        </p:txBody>
      </p:sp>
      <p:sp>
        <p:nvSpPr>
          <p:cNvPr id="9" name="Взрыв: 14 точек 8">
            <a:extLst>
              <a:ext uri="{FF2B5EF4-FFF2-40B4-BE49-F238E27FC236}">
                <a16:creationId xmlns:a16="http://schemas.microsoft.com/office/drawing/2014/main" id="{56A5959F-1890-4B81-97DE-F8F784262DD5}"/>
              </a:ext>
            </a:extLst>
          </p:cNvPr>
          <p:cNvSpPr/>
          <p:nvPr/>
        </p:nvSpPr>
        <p:spPr>
          <a:xfrm rot="668248">
            <a:off x="4801831" y="2062765"/>
            <a:ext cx="3590223" cy="1809549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58748-63F2-4C31-A630-A1E374FE8AEA}"/>
              </a:ext>
            </a:extLst>
          </p:cNvPr>
          <p:cNvSpPr txBox="1"/>
          <p:nvPr/>
        </p:nvSpPr>
        <p:spPr>
          <a:xfrm>
            <a:off x="5496025" y="2656573"/>
            <a:ext cx="187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правильное</a:t>
            </a:r>
          </a:p>
        </p:txBody>
      </p:sp>
    </p:spTree>
    <p:extLst>
      <p:ext uri="{BB962C8B-B14F-4D97-AF65-F5344CB8AC3E}">
        <p14:creationId xmlns:p14="http://schemas.microsoft.com/office/powerpoint/2010/main" val="885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020 ПИПК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2020 ПИПК" id="{88AF2ADD-BC72-4A37-80D0-60F4DDBD3144}" vid="{583342C1-D582-4F73-8A31-0F0D8E644B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2020 ПИПК</Template>
  <TotalTime>60</TotalTime>
  <Words>230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Cambria</vt:lpstr>
      <vt:lpstr>Corbel</vt:lpstr>
      <vt:lpstr>Franklin Gothic Medium Cond</vt:lpstr>
      <vt:lpstr>Impact</vt:lpstr>
      <vt:lpstr>Microsoft Sans Serif</vt:lpstr>
      <vt:lpstr>Times New Roman</vt:lpstr>
      <vt:lpstr>шаблон 2020 ПИПК</vt:lpstr>
      <vt:lpstr>Медиативная компетентность руководителя в структуре управленческой компетенции</vt:lpstr>
      <vt:lpstr>Для достижения успеха подразделения руководитель должен уметь  управлять конфликтами между подчиненными</vt:lpstr>
      <vt:lpstr>Медиация - </vt:lpstr>
      <vt:lpstr>Медиативный подход – </vt:lpstr>
      <vt:lpstr>Опытно-экспериментальная база исследования:</vt:lpstr>
      <vt:lpstr>Знаете ли Вы, что такое медиация?</vt:lpstr>
      <vt:lpstr>Оценка частоты возникновения конфликтов в коллективе</vt:lpstr>
      <vt:lpstr>Вмешивается ли руководитель в конфликт между подчиненными с целью его урегулирования?</vt:lpstr>
      <vt:lpstr>Для урегулирования конфликта руководитель предлагает свое решение</vt:lpstr>
      <vt:lpstr>Медиативная компетентность – 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Медиативная компетентность руководителя в структуре управленческой компетенции</dc:title>
  <dc:creator>володя</dc:creator>
  <cp:lastModifiedBy>володя</cp:lastModifiedBy>
  <cp:revision>8</cp:revision>
  <dcterms:created xsi:type="dcterms:W3CDTF">2021-05-25T18:51:12Z</dcterms:created>
  <dcterms:modified xsi:type="dcterms:W3CDTF">2021-05-25T19:51:53Z</dcterms:modified>
</cp:coreProperties>
</file>